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FCE4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2A9D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2A9D8F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8000" b="0" lang="he-IL">
                <a:solidFill>
                  <a:srgbClr val="1D3A3A"/>
                </a:solidFill>
                <a:latin typeface="Secular One"/>
                <a:cs typeface="Secular One"/>
              </a:rPr>
              <a:t>ויסות רגשי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2A9D8F"/>
                </a:solidFill>
                <a:latin typeface="Secular One"/>
                <a:cs typeface="Secular One"/>
              </a:rPr>
              <a:t>לנהל את הרגש – כדי שהוא לא ינהל אותי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vist-cover-597501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50368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2A9D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50368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4904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בחירה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992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39992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4528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שינוי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9616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29616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4152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קשב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9240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219240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3776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פרשנות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8864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8A5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8864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400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תגובה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חמש משפחות של דרכים להרגיע ולכוון את הרגש – לפני, בתוך ואחרי.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CE4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D3A3A"/>
                </a:solidFill>
                <a:latin typeface="Secular One"/>
                <a:cs typeface="Secular One"/>
              </a:rPr>
              <a:t>מה זה ויסות רגשי?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vist-what-ce7c750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ויסות רגשי הוא היכולת להשפיע על הרגשות שלנו: מתי הם מופיעים, כמה הם חזקים ואיך אנחנו מביעים אותם. זה לא "להפסיק להרגיש" – אלא לנהל את הרגש כדי שהוא לא ינהל אותנו. יש חמש משפחות של דרכים לווסת רגש, לפי השלב שבו פועלים.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2A9D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לפני מצב מלחיץ שאפשר לתכנן (מבחן, הופעה)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בתוך המצב עצמו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כשהרגש כבר מציף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למה כמה כלים?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אין דרך אחת נכונה. כלי שעובד לחבר/ה לא חייב לעבוד לי – לכן כדאי שיהיו לי כלים מכמה משפחות.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כל הרגשות לגיטימיים. ויסות הוא לא הדחקה – הוא בחירה איך להגיב.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ויסות רגשי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CE4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משפחה 1 מתוך 5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2A9D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D3A3A"/>
                </a:solidFill>
                <a:latin typeface="Secular One"/>
                <a:cs typeface="Secular One"/>
              </a:rPr>
              <a:t>בחירת המצב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2A9D8F"/>
                </a:solidFill>
                <a:latin typeface="Varela Round"/>
                <a:cs typeface="Varela Round"/>
              </a:rPr>
              <a:t>לפני שנכנסים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vist-s0-6c1a3f0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בוחרים מראש לאילו מצבים להיכנס, ולאילו לא – לפי מה שהם יעוררו בנו. זה הכלי הכי מוקדם: עוד לפני שהרגש הגיע.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2A9D8F"/>
                </a:solidFill>
                <a:latin typeface="Varela Round"/>
                <a:cs typeface="Varela Round"/>
              </a:rPr>
              <a:t>אומרים לעצמנו: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A9D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"אלמד למבחן עם חברה שמרגיעה אותי."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A9D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"לא אכנס לקבוצה שמפיצה סרטונים קשים."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D3A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רשתות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בתקופה מתוחה, קבוצה ברשת מתחילה להעביר סרטונים קשים מהחדשות. נועה יודעת שזה מציף אותה, אז היא משתיקה את הקבוצה ובוחרת לא לצפות.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ויסות רגשי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CE4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משפחה 2 מתוך 5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3E7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D3A3A"/>
                </a:solidFill>
                <a:latin typeface="Secular One"/>
                <a:cs typeface="Secular One"/>
              </a:rPr>
              <a:t>שינוי המצב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3E7CC9"/>
                </a:solidFill>
                <a:latin typeface="Varela Round"/>
                <a:cs typeface="Varela Round"/>
              </a:rPr>
              <a:t>כשכבר בפנים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vist-s1-2c183ee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כשכבר נמצאים במצב, משנים בו משהו קטן כדי שירגיש אחרת: מבקשים עזרה, זזים מקום, משנים את הסדר.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3E7CC9"/>
                </a:solidFill>
                <a:latin typeface="Varela Round"/>
                <a:cs typeface="Varela Round"/>
              </a:rPr>
              <a:t>אפשר לבקש: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"אפשר להסביר שוב את התרגיל?"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"אפשר לשבת ליד חברה שלי במרחב המוגן?"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D3A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בכיתה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דני לא מבין את התרגיל במתמטיקה ומרגיש שהוא מתחיל להתעצבן. במקום לסגור את המחברת, הוא מרים יד ומבקש מהמורה להסביר שוב.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ויסות רגשי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CE4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משפחה 3 מתוך 5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F29E38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D3A3A"/>
                </a:solidFill>
                <a:latin typeface="Secular One"/>
                <a:cs typeface="Secular One"/>
              </a:rPr>
              <a:t>הפניית הקשב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F29E38"/>
                </a:solidFill>
                <a:latin typeface="Varela Round"/>
                <a:cs typeface="Varela Round"/>
              </a:rPr>
              <a:t>במה אני מתמקד/ת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vist-s2-814067c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בוחרים במה להתמקד ולאן להפנות את תשומת הלב. כאן נכנסים מיקוד קשב, דמיון מודרך וקרקוע בחמשת החושים.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F29E38"/>
                </a:solidFill>
                <a:latin typeface="Varela Round"/>
                <a:cs typeface="Varela Round"/>
              </a:rPr>
              <a:t>אומרים לעצמנו: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מתמקד/ת בשאלה שמולי, לא בשעון."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שם/ה לב ל-5 דברים שאני רואה."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384800" y="8467200"/>
            <a:ext cx="2570400" cy="332640"/>
          </a:xfrm>
          <a:prstGeom prst="roundRect">
            <a:avLst>
              <a:gd name="adj" fmla="val 50000"/>
            </a:avLst>
          </a:prstGeom>
          <a:solidFill>
            <a:srgbClr val="1D3A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384800" y="8467200"/>
            <a:ext cx="2570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מרחב מוגן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באזעקה, במקום לחשוב על הרעש בחוץ, נועה סופרת בשקט: 5 דברים שהיא רואה, 4 שהיא שומעת, 3 שהיא מרגישה במגע – והנשימה מתחילה להאט.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ויסות רגשי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CE4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משפחה 4 מתוך 5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E85D4A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D3A3A"/>
                </a:solidFill>
                <a:latin typeface="Secular One"/>
                <a:cs typeface="Secular One"/>
              </a:rPr>
              <a:t>שינוי קוגניטיבי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E85D4A"/>
                </a:solidFill>
                <a:latin typeface="Varela Round"/>
                <a:cs typeface="Varela Round"/>
              </a:rPr>
              <a:t>משנים את הפרשנות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vist-s3-825bb3b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משנים את האופן שבו אנחנו מבינים את המצב – וכך משתנה גם הרגש. שואלים: יש עוד דרך להסתכל על זה?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E85D4A"/>
                </a:solidFill>
                <a:latin typeface="Varela Round"/>
                <a:cs typeface="Varela Round"/>
              </a:rPr>
              <a:t>אומרים לעצמנו: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"זה רק מבחן אחד, לא כל העתיד שלי."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"לא ענה? אולי פשוט נגמרה לו הסוללה."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D3A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חברים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נועה שלחה הודעה לחברה הכי טובה, ויש רק "וי" אחד כבר שעתיים. במקום "היא כועסת עליי", היא אומרת לעצמה: "אולי היא באימון". הכעס נרגע.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ויסות רגשי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CE4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8A5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משפחה 5 מתוך 5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8A5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D3A3A"/>
                </a:solidFill>
                <a:latin typeface="Secular One"/>
                <a:cs typeface="Secular One"/>
              </a:rPr>
              <a:t>ויסות התגובה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8A5CC9"/>
                </a:solidFill>
                <a:latin typeface="Varela Round"/>
                <a:cs typeface="Varela Round"/>
              </a:rPr>
              <a:t>כשהרגש כבר כאן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vist-s4-33b5d23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כשהרגש כבר כאן, משפיעים על התגובה – בגוף ובהתנהגות: נשימות, הרפיית שרירים, פעילות גופנית.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8A5CC9"/>
                </a:solidFill>
                <a:latin typeface="Varela Round"/>
                <a:cs typeface="Varela Round"/>
              </a:rPr>
              <a:t>כלים שעוזרים: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נשימות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הרפיית שרירים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פעילות גופנית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D3A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משפחה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ויכוח עם אמא על הטלפון, דני מרגיש שהוא רותח. במקום לטרוק דלת, הוא יוצא לריצה קצרה סביב הבניין, ורק אחר כך חוזר לדבר.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ויסות רגשי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CE4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ארגז הכלים שלי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D3A3A"/>
                </a:solidFill>
                <a:latin typeface="Secular One"/>
                <a:cs typeface="Secular One"/>
              </a:rPr>
              <a:t>איזה כלי שייך לאיזו משפחה?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הרבה כלים שכבר הכרתם הם בעצם דרכים לווסת רגש: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3600" y="1980720"/>
            <a:ext cx="6652800" cy="1478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A9D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6607440" y="2531088"/>
            <a:ext cx="378000" cy="37800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040" y="1980720"/>
            <a:ext cx="5821200" cy="147873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A9D8F"/>
                </a:solidFill>
                <a:latin typeface="Secular One"/>
                <a:cs typeface="Secular One"/>
              </a:rPr>
              <a:t>נשימות והרפיית שרירים –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ויסות התגובה: מרגיעים את הגוף.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3600" y="3580416"/>
            <a:ext cx="6652800" cy="1478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607440" y="4130784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040" y="3580416"/>
            <a:ext cx="5821200" cy="147873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מיקוד קשב, דמיון מודרך וחמשת החושים –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הפניית הקשב.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5180112"/>
            <a:ext cx="6652800" cy="1478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6607440" y="5730480"/>
            <a:ext cx="378000" cy="37800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040" y="5180112"/>
            <a:ext cx="5821200" cy="147873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F29E38"/>
                </a:solidFill>
                <a:latin typeface="Secular One"/>
                <a:cs typeface="Secular One"/>
              </a:rPr>
              <a:t>"זה רק מבחן אחד" –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שינוי קוגניטיבי: מסתכלים על המצב אחרת.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6779808"/>
            <a:ext cx="6652800" cy="1478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6607440" y="7330176"/>
            <a:ext cx="378000" cy="37800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5040" y="6779808"/>
            <a:ext cx="5821200" cy="147873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5D4A"/>
                </a:solidFill>
                <a:latin typeface="Secular One"/>
                <a:cs typeface="Secular One"/>
              </a:rPr>
              <a:t>עש״ן ד״ק –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משלב כמה משפחות: שרירים ונשימה (ויסות התגובה) ודיבור עצמי מרגיע.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600" y="8379504"/>
            <a:ext cx="6652800" cy="1478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6607440" y="8929872"/>
            <a:ext cx="378000" cy="37800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5040" y="8379504"/>
            <a:ext cx="5821200" cy="147873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8A5CC9"/>
                </a:solidFill>
                <a:latin typeface="Secular One"/>
                <a:cs typeface="Secular One"/>
              </a:rPr>
              <a:t>טיפ לפני מבחן: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איפה אשב? מה אשנה? במה אתמקד? מה אגיד לעצמי? ואיך ארגיע את הגוף?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ויסות רגשי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CE4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D3A3A"/>
                </a:solidFill>
                <a:latin typeface="Secular One"/>
                <a:cs typeface="Secular One"/>
              </a:rPr>
              <a:t>נועה והופעת הסוף של המגמה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D3A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vist-p0-48f1fdb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2A9D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D3A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אחזור על הטקסט עם מאיה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1: יום לפני ההופעה, נועה בוחרת לחזור על התפקיד עם חברה רגועה.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D3A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vist-p1-cf41579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2A9D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5944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D3A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504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כולם יסתכלו עליי…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96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מאחורי הקלעים הלב דופק. נועה מרגישה שהפחד עולה.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D3A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vist-p2-0cc526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2A9D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D3A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זו הופעה אחת, לא כל העתיד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3 + 4: היא מתמקדת בשורה הראשונה ומשנה את הפרשנות.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D3A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9" name="Picture 28" descr="vist-p3-d5204bb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2A9D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D3A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נשימה איטית… ועולה!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5: נשימה עמוקה אחת מרגיעה את הגוף – והיא עולה לבמה.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ויסות רגשי  ‏·‏  חוברת חוסן לתלמידים</a:t>
            </a:r>
          </a:p>
        </p:txBody>
      </p:sp>
      <p:sp>
        <p:nvSpPr>
          <p:cNvPr id="35" name="Oval 3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9</a:t>
            </a:r>
          </a:p>
        </p:txBody>
      </p:sp>
      <p:pic>
        <p:nvPicPr>
          <p:cNvPr id="36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D3A3A"/>
                </a:solidFill>
                <a:latin typeface="Secular One"/>
                <a:cs typeface="Secular One"/>
              </a:rPr>
              <a:t>תורכם: ארגז הכלים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חשבו על מצב מלחיץ שמחכה לכם בקרוב (מבחן, משחק, שיחה קשה). עונים לבד, בכתב.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1 – איך אוכל לבחור מראש את המצב כך שיהיה לי קל יותר?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2 – מה אוכל לשנות כשאהיה בתוך המצב?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3600" y="42336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773760" y="4596480"/>
            <a:ext cx="332640" cy="33264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600" y="46116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3 – במה אתמקד כדי לא להיסחף?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53600" y="56246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73760" y="5987520"/>
            <a:ext cx="332640" cy="33264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60026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4 – מה אגיד לעצמי? (משפט שמסתכל על המצב אחרת)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600" y="66830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53600" y="70156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773760" y="737856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739368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5 – איך ארגיע את הגוף כשהרגש כבר כאן?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53600" y="80740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453600" y="84067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ויסות רגשי  ‏·‏  חוברת חוסן לתלמידים</a:t>
            </a:r>
          </a:p>
        </p:txBody>
      </p:sp>
      <p:sp>
        <p:nvSpPr>
          <p:cNvPr id="28" name="Oval 27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10</a:t>
            </a:r>
          </a:p>
        </p:txBody>
      </p:sp>
      <p:pic>
        <p:nvPicPr>
          <p:cNvPr id="29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CE4E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D3A3A"/>
                </a:solidFill>
                <a:latin typeface="Secular One"/>
                <a:cs typeface="Secular One"/>
              </a:rPr>
              <a:t>ויסות רגשי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989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2A9D8F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1942920"/>
            <a:ext cx="574560" cy="57456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90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A9D8F"/>
                </a:solidFill>
                <a:latin typeface="Secular One"/>
                <a:cs typeface="Secular One"/>
              </a:rPr>
              <a:t>בחירת המצב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בוחרים מראש לאן להיכנס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2850120"/>
            <a:ext cx="574560" cy="5745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2683800"/>
            <a:ext cx="5095440" cy="90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7CC9"/>
                </a:solidFill>
                <a:latin typeface="Secular One"/>
                <a:cs typeface="Secular One"/>
              </a:rPr>
              <a:t>שינוי המצב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משנים משהו קטן בתוך המצב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3757320"/>
            <a:ext cx="574560" cy="57456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3591000"/>
            <a:ext cx="5095440" cy="90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F29E38"/>
                </a:solidFill>
                <a:latin typeface="Secular One"/>
                <a:cs typeface="Secular One"/>
              </a:rPr>
              <a:t>הפניית הקשב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בוחרים במה להתמקד</a:t>
            </a:r>
          </a:p>
        </p:txBody>
      </p:sp>
      <p:sp>
        <p:nvSpPr>
          <p:cNvPr id="18" name="Oval 17"/>
          <p:cNvSpPr/>
          <p:nvPr/>
        </p:nvSpPr>
        <p:spPr>
          <a:xfrm>
            <a:off x="6305040" y="4664520"/>
            <a:ext cx="574560" cy="57456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6000" y="4498200"/>
            <a:ext cx="5095440" cy="90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85D4A"/>
                </a:solidFill>
                <a:latin typeface="Secular One"/>
                <a:cs typeface="Secular One"/>
              </a:rPr>
              <a:t>שינוי קוגניטיבי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"יש עוד דרך להסתכל על זה?"</a:t>
            </a:r>
          </a:p>
        </p:txBody>
      </p:sp>
      <p:sp>
        <p:nvSpPr>
          <p:cNvPr id="20" name="Oval 19"/>
          <p:cNvSpPr/>
          <p:nvPr/>
        </p:nvSpPr>
        <p:spPr>
          <a:xfrm>
            <a:off x="6305040" y="5571720"/>
            <a:ext cx="574560" cy="57456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6000" y="5405400"/>
            <a:ext cx="5095440" cy="90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8A5CC9"/>
                </a:solidFill>
                <a:latin typeface="Secular One"/>
                <a:cs typeface="Secular One"/>
              </a:rPr>
              <a:t>ויסות התגובה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נשימות, שרירים, תנועה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67359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2A9D8F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ויסות זה לא להפסיק להרגיש. וכשהכלים לא מספיקים – פונים לעזרה.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600" y="73861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1D3A3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Heart 23"/>
          <p:cNvSpPr/>
          <p:nvPr/>
        </p:nvSpPr>
        <p:spPr>
          <a:xfrm>
            <a:off x="5533920" y="75675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80400" y="74919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0400" y="79153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מודל התהליך של ויסות רגשי, פרופ׳ ג׳יימס גרוס ‏·‏ על פי תוכנית החוסן הבית-ספרית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1D3A3A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29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ויסות רגשי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